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DM Sans" charset="0"/>
      <p:regular r:id="rId10"/>
    </p:embeddedFont>
    <p:embeddedFont>
      <p:font typeface="Calibri" pitchFamily="34" charset="0"/>
      <p:regular r:id="rId11"/>
      <p:bold r:id="rId12"/>
      <p:italic r:id="rId13"/>
      <p:boldItalic r:id="rId14"/>
    </p:embeddedFont>
    <p:embeddedFont>
      <p:font typeface="PT Serif"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1" d="100"/>
          <a:sy n="71" d="100"/>
        </p:scale>
        <p:origin x="-132" y="13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4562A26-D72A-40BA-889E-941631BC2CC7}" type="datetimeFigureOut">
              <a:rPr lang="en-US" smtClean="0"/>
              <a:t>11/17/2025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B583CDF7-C3FC-497E-BBBF-E3D7EFBEDEB4}" type="slidenum">
              <a:rPr lang="en-US" smtClean="0"/>
              <a:t>‹#›</a:t>
            </a:fld>
            <a:endParaRPr lang="en-US"/>
          </a:p>
        </p:txBody>
      </p:sp>
    </p:spTree>
    <p:extLst>
      <p:ext uri="{BB962C8B-B14F-4D97-AF65-F5344CB8AC3E}">
        <p14:creationId xmlns:p14="http://schemas.microsoft.com/office/powerpoint/2010/main" val="1065848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4.sv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3.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91690"/>
            <a:ext cx="7556421" cy="1302544"/>
          </a:xfrm>
          <a:prstGeom prst="rect">
            <a:avLst/>
          </a:prstGeom>
          <a:noFill/>
          <a:ln/>
        </p:spPr>
        <p:txBody>
          <a:bodyPr wrap="squar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Introduction: Hit-or-Miss Transform for Tumor Detection</a:t>
            </a:r>
            <a:endParaRPr lang="en-US" sz="4100" dirty="0"/>
          </a:p>
        </p:txBody>
      </p:sp>
      <p:sp>
        <p:nvSpPr>
          <p:cNvPr id="4" name="Text 1"/>
          <p:cNvSpPr/>
          <p:nvPr/>
        </p:nvSpPr>
        <p:spPr>
          <a:xfrm>
            <a:off x="6280190" y="3691890"/>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presentation focuses on using the Hit-or-Miss Transform (HMT) to detect and analyze tumor structures, specifically meningioma tumors in axial MRI images. After segmentation, we obtain binary images where white pixels represent the tumor and black pixels represent the background.</a:t>
            </a:r>
            <a:endParaRPr lang="en-US" sz="1550" dirty="0"/>
          </a:p>
        </p:txBody>
      </p:sp>
      <p:sp>
        <p:nvSpPr>
          <p:cNvPr id="5" name="Text 2"/>
          <p:cNvSpPr/>
          <p:nvPr/>
        </p:nvSpPr>
        <p:spPr>
          <a:xfrm>
            <a:off x="6280190" y="518529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To study tumor shape and structure, we utilize Morphological Operations. The Hit-or-Miss Transform is a powerful tool for finding specific patterns or shapes within these binary images, offering a precise method for tumor identification.</a:t>
            </a:r>
            <a:endParaRPr lang="en-US" sz="1550" dirty="0"/>
          </a:p>
        </p:txBody>
      </p:sp>
      <p:sp>
        <p:nvSpPr>
          <p:cNvPr id="6" name="TextBox 5"/>
          <p:cNvSpPr txBox="1"/>
          <p:nvPr/>
        </p:nvSpPr>
        <p:spPr>
          <a:xfrm>
            <a:off x="6186060" y="6252882"/>
            <a:ext cx="7556421" cy="1200329"/>
          </a:xfrm>
          <a:prstGeom prst="rect">
            <a:avLst/>
          </a:prstGeom>
          <a:noFill/>
        </p:spPr>
        <p:txBody>
          <a:bodyPr wrap="square" rtlCol="0">
            <a:spAutoFit/>
          </a:bodyPr>
          <a:lstStyle/>
          <a:p>
            <a:r>
              <a:rPr lang="en-US" dirty="0" smtClean="0">
                <a:latin typeface="DM Sans" charset="0"/>
              </a:rPr>
              <a:t>By-</a:t>
            </a:r>
          </a:p>
          <a:p>
            <a:r>
              <a:rPr lang="en-US" dirty="0" smtClean="0">
                <a:latin typeface="DM Sans" charset="0"/>
              </a:rPr>
              <a:t>1.BT23CSE224-Divit </a:t>
            </a:r>
            <a:r>
              <a:rPr lang="en-US" dirty="0" err="1" smtClean="0">
                <a:latin typeface="DM Sans" charset="0"/>
              </a:rPr>
              <a:t>Srivastava</a:t>
            </a:r>
            <a:r>
              <a:rPr lang="en-US" dirty="0" smtClean="0">
                <a:latin typeface="DM Sans" charset="0"/>
              </a:rPr>
              <a:t> 2.BT23CSE042-Athatva </a:t>
            </a:r>
            <a:r>
              <a:rPr lang="en-US" dirty="0" err="1" smtClean="0">
                <a:latin typeface="DM Sans" charset="0"/>
              </a:rPr>
              <a:t>Khaire</a:t>
            </a:r>
            <a:r>
              <a:rPr lang="en-US">
                <a:latin typeface="DM Sans" charset="0"/>
              </a:rPr>
              <a:t> </a:t>
            </a:r>
            <a:r>
              <a:rPr lang="en-US" smtClean="0">
                <a:latin typeface="DM Sans" charset="0"/>
              </a:rPr>
              <a:t>3.BT23CSE039-Prathmesh </a:t>
            </a:r>
            <a:r>
              <a:rPr lang="en-US" dirty="0" err="1" smtClean="0">
                <a:latin typeface="DM Sans" charset="0"/>
              </a:rPr>
              <a:t>Ghormare</a:t>
            </a:r>
            <a:r>
              <a:rPr lang="en-US" dirty="0" smtClean="0">
                <a:latin typeface="DM Sans" charset="0"/>
              </a:rPr>
              <a:t> 4.BT23CSE034-Arnab </a:t>
            </a:r>
            <a:r>
              <a:rPr lang="en-US" dirty="0" err="1" smtClean="0">
                <a:latin typeface="DM Sans" charset="0"/>
              </a:rPr>
              <a:t>Halder</a:t>
            </a:r>
            <a:endParaRPr lang="en-US" dirty="0" smtClean="0">
              <a:latin typeface="DM Sans" charset="0"/>
            </a:endParaRPr>
          </a:p>
          <a:p>
            <a:r>
              <a:rPr lang="en-US" dirty="0" smtClean="0">
                <a:latin typeface="DM Sans" charset="0"/>
              </a:rPr>
              <a:t>5.BT23CSE182-Erukulla </a:t>
            </a:r>
            <a:r>
              <a:rPr lang="en-US" dirty="0" err="1" smtClean="0">
                <a:latin typeface="DM Sans" charset="0"/>
              </a:rPr>
              <a:t>Raghunandan</a:t>
            </a:r>
            <a:endParaRPr lang="en-US" dirty="0">
              <a:latin typeface="DM Sans"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910"/>
          </a:xfrm>
          <a:prstGeom prst="rect">
            <a:avLst/>
          </a:prstGeom>
        </p:spPr>
      </p:pic>
      <p:sp>
        <p:nvSpPr>
          <p:cNvPr id="3" name="Text 0"/>
          <p:cNvSpPr/>
          <p:nvPr/>
        </p:nvSpPr>
        <p:spPr>
          <a:xfrm>
            <a:off x="702588" y="483037"/>
            <a:ext cx="7738824" cy="1152763"/>
          </a:xfrm>
          <a:prstGeom prst="rect">
            <a:avLst/>
          </a:prstGeom>
          <a:noFill/>
          <a:ln/>
        </p:spPr>
        <p:txBody>
          <a:bodyPr wrap="square" lIns="0" tIns="0" rIns="0" bIns="0" rtlCol="0" anchor="t"/>
          <a:lstStyle/>
          <a:p>
            <a:pPr marL="0" indent="0" algn="l">
              <a:lnSpc>
                <a:spcPts val="4500"/>
              </a:lnSpc>
              <a:buNone/>
            </a:pPr>
            <a:r>
              <a:rPr lang="en-US" sz="3600" dirty="0">
                <a:solidFill>
                  <a:srgbClr val="020202"/>
                </a:solidFill>
                <a:latin typeface="PT Serif" pitchFamily="34" charset="0"/>
                <a:ea typeface="PT Serif" pitchFamily="34" charset="-122"/>
                <a:cs typeface="PT Serif" pitchFamily="34" charset="-120"/>
              </a:rPr>
              <a:t>Literature of Morphological Image Processing</a:t>
            </a:r>
            <a:endParaRPr lang="en-US" sz="3600" dirty="0"/>
          </a:p>
        </p:txBody>
      </p:sp>
      <p:sp>
        <p:nvSpPr>
          <p:cNvPr id="4" name="Text 1"/>
          <p:cNvSpPr/>
          <p:nvPr/>
        </p:nvSpPr>
        <p:spPr>
          <a:xfrm>
            <a:off x="702588" y="1899285"/>
            <a:ext cx="7738824" cy="842963"/>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Morphological Image Processing is widely used in medical image analysis. The Hit-or-Miss Transform (HMT), introduced by Jean Serra in 1982, is a fundamental yet powerful operation for detecting exact shapes in binary images.</a:t>
            </a:r>
            <a:endParaRPr lang="en-US" sz="1350" dirty="0"/>
          </a:p>
        </p:txBody>
      </p:sp>
      <p:sp>
        <p:nvSpPr>
          <p:cNvPr id="5" name="Shape 2"/>
          <p:cNvSpPr/>
          <p:nvPr/>
        </p:nvSpPr>
        <p:spPr>
          <a:xfrm>
            <a:off x="702588" y="2939772"/>
            <a:ext cx="7738824" cy="1071563"/>
          </a:xfrm>
          <a:prstGeom prst="roundRect">
            <a:avLst>
              <a:gd name="adj" fmla="val 10240"/>
            </a:avLst>
          </a:prstGeom>
          <a:solidFill>
            <a:srgbClr val="FFFFFF"/>
          </a:solidFill>
          <a:ln w="22860">
            <a:solidFill>
              <a:srgbClr val="D8D4D4"/>
            </a:solidFill>
            <a:prstDash val="solid"/>
          </a:ln>
        </p:spPr>
      </p:sp>
      <p:sp>
        <p:nvSpPr>
          <p:cNvPr id="6" name="Shape 3"/>
          <p:cNvSpPr/>
          <p:nvPr/>
        </p:nvSpPr>
        <p:spPr>
          <a:xfrm>
            <a:off x="679728" y="2939772"/>
            <a:ext cx="91440" cy="1071563"/>
          </a:xfrm>
          <a:prstGeom prst="roundRect">
            <a:avLst>
              <a:gd name="adj" fmla="val 28818"/>
            </a:avLst>
          </a:prstGeom>
          <a:solidFill>
            <a:srgbClr val="E04F00"/>
          </a:solidFill>
          <a:ln/>
        </p:spPr>
      </p:sp>
      <p:sp>
        <p:nvSpPr>
          <p:cNvPr id="7" name="Text 4"/>
          <p:cNvSpPr/>
          <p:nvPr/>
        </p:nvSpPr>
        <p:spPr>
          <a:xfrm>
            <a:off x="969645" y="3138249"/>
            <a:ext cx="2305645" cy="288250"/>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Shape Recognition</a:t>
            </a:r>
            <a:endParaRPr lang="en-US" sz="1800" dirty="0"/>
          </a:p>
        </p:txBody>
      </p:sp>
      <p:sp>
        <p:nvSpPr>
          <p:cNvPr id="8" name="Text 5"/>
          <p:cNvSpPr/>
          <p:nvPr/>
        </p:nvSpPr>
        <p:spPr>
          <a:xfrm>
            <a:off x="969645" y="3531870"/>
            <a:ext cx="7273290" cy="280988"/>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Matches tumor morphology with high precision.</a:t>
            </a:r>
            <a:endParaRPr lang="en-US" sz="1350" dirty="0"/>
          </a:p>
        </p:txBody>
      </p:sp>
      <p:sp>
        <p:nvSpPr>
          <p:cNvPr id="9" name="Shape 6"/>
          <p:cNvSpPr/>
          <p:nvPr/>
        </p:nvSpPr>
        <p:spPr>
          <a:xfrm>
            <a:off x="702588" y="4186952"/>
            <a:ext cx="7738824" cy="1071563"/>
          </a:xfrm>
          <a:prstGeom prst="roundRect">
            <a:avLst>
              <a:gd name="adj" fmla="val 10240"/>
            </a:avLst>
          </a:prstGeom>
          <a:solidFill>
            <a:srgbClr val="FFFFFF"/>
          </a:solidFill>
          <a:ln w="22860">
            <a:solidFill>
              <a:srgbClr val="D8D4D4"/>
            </a:solidFill>
            <a:prstDash val="solid"/>
          </a:ln>
        </p:spPr>
      </p:sp>
      <p:sp>
        <p:nvSpPr>
          <p:cNvPr id="10" name="Shape 7"/>
          <p:cNvSpPr/>
          <p:nvPr/>
        </p:nvSpPr>
        <p:spPr>
          <a:xfrm>
            <a:off x="679728" y="4186952"/>
            <a:ext cx="91440" cy="1071563"/>
          </a:xfrm>
          <a:prstGeom prst="roundRect">
            <a:avLst>
              <a:gd name="adj" fmla="val 28818"/>
            </a:avLst>
          </a:prstGeom>
          <a:solidFill>
            <a:srgbClr val="E04F00"/>
          </a:solidFill>
          <a:ln/>
        </p:spPr>
      </p:sp>
      <p:sp>
        <p:nvSpPr>
          <p:cNvPr id="11" name="Text 8"/>
          <p:cNvSpPr/>
          <p:nvPr/>
        </p:nvSpPr>
        <p:spPr>
          <a:xfrm>
            <a:off x="969645" y="4385429"/>
            <a:ext cx="2305645" cy="288250"/>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No Training Needed</a:t>
            </a:r>
            <a:endParaRPr lang="en-US" sz="1800" dirty="0"/>
          </a:p>
        </p:txBody>
      </p:sp>
      <p:sp>
        <p:nvSpPr>
          <p:cNvPr id="12" name="Text 9"/>
          <p:cNvSpPr/>
          <p:nvPr/>
        </p:nvSpPr>
        <p:spPr>
          <a:xfrm>
            <a:off x="969645" y="4779050"/>
            <a:ext cx="7273290" cy="280988"/>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Unlike AI methods, HMT requires no extensive training data.</a:t>
            </a:r>
            <a:endParaRPr lang="en-US" sz="1350" dirty="0"/>
          </a:p>
        </p:txBody>
      </p:sp>
      <p:sp>
        <p:nvSpPr>
          <p:cNvPr id="13" name="Shape 10"/>
          <p:cNvSpPr/>
          <p:nvPr/>
        </p:nvSpPr>
        <p:spPr>
          <a:xfrm>
            <a:off x="702588" y="5434132"/>
            <a:ext cx="7738824" cy="1071563"/>
          </a:xfrm>
          <a:prstGeom prst="roundRect">
            <a:avLst>
              <a:gd name="adj" fmla="val 10240"/>
            </a:avLst>
          </a:prstGeom>
          <a:solidFill>
            <a:srgbClr val="FFFFFF"/>
          </a:solidFill>
          <a:ln w="22860">
            <a:solidFill>
              <a:srgbClr val="D8D4D4"/>
            </a:solidFill>
            <a:prstDash val="solid"/>
          </a:ln>
        </p:spPr>
      </p:sp>
      <p:sp>
        <p:nvSpPr>
          <p:cNvPr id="14" name="Shape 11"/>
          <p:cNvSpPr/>
          <p:nvPr/>
        </p:nvSpPr>
        <p:spPr>
          <a:xfrm>
            <a:off x="679728" y="5434132"/>
            <a:ext cx="91440" cy="1071563"/>
          </a:xfrm>
          <a:prstGeom prst="roundRect">
            <a:avLst>
              <a:gd name="adj" fmla="val 28818"/>
            </a:avLst>
          </a:prstGeom>
          <a:solidFill>
            <a:srgbClr val="E04F00"/>
          </a:solidFill>
          <a:ln/>
        </p:spPr>
      </p:sp>
      <p:sp>
        <p:nvSpPr>
          <p:cNvPr id="15" name="Text 12"/>
          <p:cNvSpPr/>
          <p:nvPr/>
        </p:nvSpPr>
        <p:spPr>
          <a:xfrm>
            <a:off x="969645" y="5632609"/>
            <a:ext cx="2657356" cy="288250"/>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Computationally Efficient</a:t>
            </a:r>
            <a:endParaRPr lang="en-US" sz="1800" dirty="0"/>
          </a:p>
        </p:txBody>
      </p:sp>
      <p:sp>
        <p:nvSpPr>
          <p:cNvPr id="16" name="Text 13"/>
          <p:cNvSpPr/>
          <p:nvPr/>
        </p:nvSpPr>
        <p:spPr>
          <a:xfrm>
            <a:off x="969645" y="6026229"/>
            <a:ext cx="7273290" cy="280988"/>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Offers fast processing for quick results.</a:t>
            </a:r>
            <a:endParaRPr lang="en-US" sz="1350" dirty="0"/>
          </a:p>
        </p:txBody>
      </p:sp>
      <p:sp>
        <p:nvSpPr>
          <p:cNvPr id="17" name="Shape 14"/>
          <p:cNvSpPr/>
          <p:nvPr/>
        </p:nvSpPr>
        <p:spPr>
          <a:xfrm>
            <a:off x="702588" y="6681311"/>
            <a:ext cx="7738824" cy="1071563"/>
          </a:xfrm>
          <a:prstGeom prst="roundRect">
            <a:avLst>
              <a:gd name="adj" fmla="val 10240"/>
            </a:avLst>
          </a:prstGeom>
          <a:solidFill>
            <a:srgbClr val="FFFFFF"/>
          </a:solidFill>
          <a:ln w="22860">
            <a:solidFill>
              <a:srgbClr val="D8D4D4"/>
            </a:solidFill>
            <a:prstDash val="solid"/>
          </a:ln>
        </p:spPr>
      </p:sp>
      <p:sp>
        <p:nvSpPr>
          <p:cNvPr id="18" name="Shape 15"/>
          <p:cNvSpPr/>
          <p:nvPr/>
        </p:nvSpPr>
        <p:spPr>
          <a:xfrm>
            <a:off x="679728" y="6681311"/>
            <a:ext cx="91440" cy="1071563"/>
          </a:xfrm>
          <a:prstGeom prst="roundRect">
            <a:avLst>
              <a:gd name="adj" fmla="val 28818"/>
            </a:avLst>
          </a:prstGeom>
          <a:solidFill>
            <a:srgbClr val="E04F00"/>
          </a:solidFill>
          <a:ln/>
        </p:spPr>
      </p:sp>
      <p:sp>
        <p:nvSpPr>
          <p:cNvPr id="19" name="Text 16"/>
          <p:cNvSpPr/>
          <p:nvPr/>
        </p:nvSpPr>
        <p:spPr>
          <a:xfrm>
            <a:off x="969645" y="6879788"/>
            <a:ext cx="2305645" cy="288250"/>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T Serif" pitchFamily="34" charset="0"/>
                <a:ea typeface="PT Serif" pitchFamily="34" charset="-122"/>
                <a:cs typeface="PT Serif" pitchFamily="34" charset="-120"/>
              </a:rPr>
              <a:t>Proven Effectiveness</a:t>
            </a:r>
            <a:endParaRPr lang="en-US" sz="1800" dirty="0"/>
          </a:p>
        </p:txBody>
      </p:sp>
      <p:sp>
        <p:nvSpPr>
          <p:cNvPr id="20" name="Text 17"/>
          <p:cNvSpPr/>
          <p:nvPr/>
        </p:nvSpPr>
        <p:spPr>
          <a:xfrm>
            <a:off x="969645" y="7273409"/>
            <a:ext cx="7273290" cy="280988"/>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Successfully applied in various medical imaging scenarios.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8778" y="481965"/>
            <a:ext cx="5834182" cy="573286"/>
          </a:xfrm>
          <a:prstGeom prst="rect">
            <a:avLst/>
          </a:prstGeom>
          <a:noFill/>
          <a:ln/>
        </p:spPr>
        <p:txBody>
          <a:bodyPr wrap="none" lIns="0" tIns="0" rIns="0" bIns="0" rtlCol="0" anchor="t"/>
          <a:lstStyle/>
          <a:p>
            <a:pPr marL="0" indent="0" algn="l">
              <a:lnSpc>
                <a:spcPts val="4500"/>
              </a:lnSpc>
              <a:buNone/>
            </a:pPr>
            <a:r>
              <a:rPr lang="en-US" sz="3600" dirty="0">
                <a:solidFill>
                  <a:srgbClr val="020202"/>
                </a:solidFill>
                <a:latin typeface="PT Serif" pitchFamily="34" charset="0"/>
                <a:ea typeface="PT Serif" pitchFamily="34" charset="-122"/>
                <a:cs typeface="PT Serif" pitchFamily="34" charset="-120"/>
              </a:rPr>
              <a:t>HMT Formula &amp; Application</a:t>
            </a:r>
            <a:endParaRPr lang="en-US" sz="3600" dirty="0"/>
          </a:p>
        </p:txBody>
      </p:sp>
      <p:sp>
        <p:nvSpPr>
          <p:cNvPr id="3" name="Text 1"/>
          <p:cNvSpPr/>
          <p:nvPr/>
        </p:nvSpPr>
        <p:spPr>
          <a:xfrm>
            <a:off x="698778" y="1404580"/>
            <a:ext cx="13232844" cy="558879"/>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The Hit-or-Miss Transform (HMT) is a fundamental morphological operation designed to detect exact configurations of foreground and background pixels in a binary image. It achieves this precise pattern recognition through a combination of two erosion operations.</a:t>
            </a:r>
            <a:endParaRPr lang="en-US" sz="1350" dirty="0"/>
          </a:p>
        </p:txBody>
      </p:sp>
      <p:sp>
        <p:nvSpPr>
          <p:cNvPr id="4" name="Text 2"/>
          <p:cNvSpPr/>
          <p:nvPr/>
        </p:nvSpPr>
        <p:spPr>
          <a:xfrm>
            <a:off x="698778" y="2184559"/>
            <a:ext cx="13232844" cy="300514"/>
          </a:xfrm>
          <a:prstGeom prst="rect">
            <a:avLst/>
          </a:prstGeom>
          <a:noFill/>
          <a:ln/>
        </p:spPr>
        <p:txBody>
          <a:bodyPr wrap="none" lIns="0" tIns="0" rIns="0" bIns="0" rtlCol="0" anchor="t"/>
          <a:lstStyle/>
          <a:p>
            <a:pPr marL="0" indent="0" algn="l">
              <a:lnSpc>
                <a:spcPts val="2450"/>
              </a:lnSpc>
              <a:buNone/>
            </a:pPr>
            <a:endParaRPr lang="en-US" sz="1500" dirty="0"/>
          </a:p>
        </p:txBody>
      </p:sp>
      <p:pic>
        <p:nvPicPr>
          <p:cNvPr id="5" name="Image 0" descr="preencoded.png"/>
          <p:cNvPicPr>
            <a:picLocks noChangeAspect="1"/>
          </p:cNvPicPr>
          <p:nvPr/>
        </p:nvPicPr>
        <p:blipFill>
          <a:blip r:embed="rId3"/>
          <a:stretch>
            <a:fillRect/>
          </a:stretch>
        </p:blipFill>
        <p:spPr>
          <a:xfrm>
            <a:off x="698778" y="2184559"/>
            <a:ext cx="13232844" cy="300514"/>
          </a:xfrm>
          <a:prstGeom prst="rect">
            <a:avLst/>
          </a:prstGeom>
        </p:spPr>
      </p:pic>
      <p:sp>
        <p:nvSpPr>
          <p:cNvPr id="6" name="Text 3"/>
          <p:cNvSpPr/>
          <p:nvPr/>
        </p:nvSpPr>
        <p:spPr>
          <a:xfrm>
            <a:off x="698778" y="2706172"/>
            <a:ext cx="13232844" cy="279440"/>
          </a:xfrm>
          <a:prstGeom prst="rect">
            <a:avLst/>
          </a:prstGeom>
          <a:noFill/>
          <a:ln/>
        </p:spPr>
        <p:txBody>
          <a:bodyPr wrap="non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Where:</a:t>
            </a:r>
            <a:endParaRPr lang="en-US" sz="1350" dirty="0"/>
          </a:p>
        </p:txBody>
      </p:sp>
      <p:sp>
        <p:nvSpPr>
          <p:cNvPr id="7" name="Text 4"/>
          <p:cNvSpPr/>
          <p:nvPr/>
        </p:nvSpPr>
        <p:spPr>
          <a:xfrm>
            <a:off x="698778" y="3182064"/>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A</a:t>
            </a:r>
            <a:r>
              <a:rPr lang="en-US" sz="1350" dirty="0">
                <a:solidFill>
                  <a:srgbClr val="383838"/>
                </a:solidFill>
                <a:latin typeface="DM Sans" pitchFamily="34" charset="0"/>
                <a:ea typeface="DM Sans" pitchFamily="34" charset="-122"/>
                <a:cs typeface="DM Sans" pitchFamily="34" charset="-120"/>
              </a:rPr>
              <a:t>: The input binary image.</a:t>
            </a:r>
            <a:endParaRPr lang="en-US" sz="1350" dirty="0"/>
          </a:p>
        </p:txBody>
      </p:sp>
      <p:sp>
        <p:nvSpPr>
          <p:cNvPr id="8" name="Text 5"/>
          <p:cNvSpPr/>
          <p:nvPr/>
        </p:nvSpPr>
        <p:spPr>
          <a:xfrm>
            <a:off x="698778" y="3522583"/>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B1</a:t>
            </a:r>
            <a:r>
              <a:rPr lang="en-US" sz="1350" dirty="0">
                <a:solidFill>
                  <a:srgbClr val="383838"/>
                </a:solidFill>
                <a:latin typeface="DM Sans" pitchFamily="34" charset="0"/>
                <a:ea typeface="DM Sans" pitchFamily="34" charset="-122"/>
                <a:cs typeface="DM Sans" pitchFamily="34" charset="-120"/>
              </a:rPr>
              <a:t>: The 'hit' kernel, representing the foreground pattern to be detected.</a:t>
            </a:r>
            <a:endParaRPr lang="en-US" sz="1350" dirty="0"/>
          </a:p>
        </p:txBody>
      </p:sp>
      <p:sp>
        <p:nvSpPr>
          <p:cNvPr id="9" name="Text 6"/>
          <p:cNvSpPr/>
          <p:nvPr/>
        </p:nvSpPr>
        <p:spPr>
          <a:xfrm>
            <a:off x="698778" y="3863102"/>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B0</a:t>
            </a:r>
            <a:r>
              <a:rPr lang="en-US" sz="1350" dirty="0">
                <a:solidFill>
                  <a:srgbClr val="383838"/>
                </a:solidFill>
                <a:latin typeface="DM Sans" pitchFamily="34" charset="0"/>
                <a:ea typeface="DM Sans" pitchFamily="34" charset="-122"/>
                <a:cs typeface="DM Sans" pitchFamily="34" charset="-120"/>
              </a:rPr>
              <a:t>: The 'miss' kernel, representing the background pattern surrounding the foreground.</a:t>
            </a:r>
            <a:endParaRPr lang="en-US" sz="1350" dirty="0"/>
          </a:p>
        </p:txBody>
      </p:sp>
      <p:sp>
        <p:nvSpPr>
          <p:cNvPr id="10" name="Text 7"/>
          <p:cNvSpPr/>
          <p:nvPr/>
        </p:nvSpPr>
        <p:spPr>
          <a:xfrm>
            <a:off x="698778" y="4203621"/>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b="1" dirty="0">
                <a:solidFill>
                  <a:srgbClr val="383838"/>
                </a:solidFill>
                <a:latin typeface="DM Sans" pitchFamily="34" charset="0"/>
                <a:ea typeface="DM Sans" pitchFamily="34" charset="-122"/>
                <a:cs typeface="DM Sans" pitchFamily="34" charset="-120"/>
              </a:rPr>
              <a:t>Ac</a:t>
            </a:r>
            <a:r>
              <a:rPr lang="en-US" sz="1350" dirty="0">
                <a:solidFill>
                  <a:srgbClr val="383838"/>
                </a:solidFill>
                <a:latin typeface="DM Sans" pitchFamily="34" charset="0"/>
                <a:ea typeface="DM Sans" pitchFamily="34" charset="-122"/>
                <a:cs typeface="DM Sans" pitchFamily="34" charset="-120"/>
              </a:rPr>
              <a:t>: The complement of the input image, where foreground becomes background and vice versa.</a:t>
            </a:r>
            <a:endParaRPr lang="en-US" sz="1350" dirty="0"/>
          </a:p>
        </p:txBody>
      </p:sp>
      <p:sp>
        <p:nvSpPr>
          <p:cNvPr id="11" name="Text 8"/>
          <p:cNvSpPr/>
          <p:nvPr/>
        </p:nvSpPr>
        <p:spPr>
          <a:xfrm>
            <a:off x="698778" y="4544139"/>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i="1" dirty="0">
                <a:solidFill>
                  <a:srgbClr val="383838"/>
                </a:solidFill>
                <a:latin typeface="DM Sans" pitchFamily="34" charset="0"/>
                <a:ea typeface="DM Sans" pitchFamily="34" charset="-122"/>
                <a:cs typeface="DM Sans" pitchFamily="34" charset="-120"/>
              </a:rPr>
              <a:t>\ominus</a:t>
            </a:r>
            <a:r>
              <a:rPr lang="en-US" sz="1350" dirty="0">
                <a:solidFill>
                  <a:srgbClr val="383838"/>
                </a:solidFill>
                <a:latin typeface="DM Sans" pitchFamily="34" charset="0"/>
                <a:ea typeface="DM Sans" pitchFamily="34" charset="-122"/>
                <a:cs typeface="DM Sans" pitchFamily="34" charset="-120"/>
              </a:rPr>
              <a:t>: The erosion operation, which shrinks the boundaries of foreground objects.</a:t>
            </a:r>
            <a:endParaRPr lang="en-US" sz="1350" dirty="0"/>
          </a:p>
        </p:txBody>
      </p:sp>
      <p:sp>
        <p:nvSpPr>
          <p:cNvPr id="12" name="Text 9"/>
          <p:cNvSpPr/>
          <p:nvPr/>
        </p:nvSpPr>
        <p:spPr>
          <a:xfrm>
            <a:off x="698778" y="4884658"/>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i="1" dirty="0">
                <a:solidFill>
                  <a:srgbClr val="383838"/>
                </a:solidFill>
                <a:latin typeface="DM Sans" pitchFamily="34" charset="0"/>
                <a:ea typeface="DM Sans" pitchFamily="34" charset="-122"/>
                <a:cs typeface="DM Sans" pitchFamily="34" charset="-120"/>
              </a:rPr>
              <a:t>\cap</a:t>
            </a:r>
            <a:r>
              <a:rPr lang="en-US" sz="1350" dirty="0">
                <a:solidFill>
                  <a:srgbClr val="383838"/>
                </a:solidFill>
                <a:latin typeface="DM Sans" pitchFamily="34" charset="0"/>
                <a:ea typeface="DM Sans" pitchFamily="34" charset="-122"/>
                <a:cs typeface="DM Sans" pitchFamily="34" charset="-120"/>
              </a:rPr>
              <a:t>: The intersection operation, combining the results of both erosions.</a:t>
            </a:r>
            <a:endParaRPr lang="en-US" sz="1350" dirty="0"/>
          </a:p>
        </p:txBody>
      </p:sp>
      <p:sp>
        <p:nvSpPr>
          <p:cNvPr id="13" name="Text 10"/>
          <p:cNvSpPr/>
          <p:nvPr/>
        </p:nvSpPr>
        <p:spPr>
          <a:xfrm>
            <a:off x="698778" y="5426035"/>
            <a:ext cx="4026337" cy="343853"/>
          </a:xfrm>
          <a:prstGeom prst="rect">
            <a:avLst/>
          </a:prstGeom>
          <a:noFill/>
          <a:ln/>
        </p:spPr>
        <p:txBody>
          <a:bodyPr wrap="none" lIns="0" tIns="0" rIns="0" bIns="0" rtlCol="0" anchor="t"/>
          <a:lstStyle/>
          <a:p>
            <a:pPr marL="0" indent="0" algn="l">
              <a:lnSpc>
                <a:spcPts val="2700"/>
              </a:lnSpc>
              <a:buNone/>
            </a:pPr>
            <a:r>
              <a:rPr lang="en-US" sz="2150" dirty="0">
                <a:solidFill>
                  <a:srgbClr val="020202"/>
                </a:solidFill>
                <a:latin typeface="PT Serif" pitchFamily="34" charset="0"/>
                <a:ea typeface="PT Serif" pitchFamily="34" charset="-122"/>
                <a:cs typeface="PT Serif" pitchFamily="34" charset="-120"/>
              </a:rPr>
              <a:t>Preprocessing with Thresholding</a:t>
            </a:r>
            <a:endParaRPr lang="en-US" sz="2150" dirty="0"/>
          </a:p>
        </p:txBody>
      </p:sp>
      <p:sp>
        <p:nvSpPr>
          <p:cNvPr id="14" name="Text 11"/>
          <p:cNvSpPr/>
          <p:nvPr/>
        </p:nvSpPr>
        <p:spPr>
          <a:xfrm>
            <a:off x="698778" y="6031825"/>
            <a:ext cx="13232844" cy="558879"/>
          </a:xfrm>
          <a:prstGeom prst="rect">
            <a:avLst/>
          </a:prstGeom>
          <a:noFill/>
          <a:ln/>
        </p:spPr>
        <p:txBody>
          <a:bodyPr wrap="square" lIns="0" tIns="0" rIns="0" bIns="0" rtlCol="0" anchor="t"/>
          <a:lstStyle/>
          <a:p>
            <a:pPr marL="0" indent="0" algn="l">
              <a:lnSpc>
                <a:spcPts val="2200"/>
              </a:lnSpc>
              <a:buNone/>
            </a:pPr>
            <a:r>
              <a:rPr lang="en-US" sz="1350" dirty="0">
                <a:solidFill>
                  <a:srgbClr val="383838"/>
                </a:solidFill>
                <a:latin typeface="DM Sans" pitchFamily="34" charset="0"/>
                <a:ea typeface="DM Sans" pitchFamily="34" charset="-122"/>
                <a:cs typeface="DM Sans" pitchFamily="34" charset="-120"/>
              </a:rPr>
              <a:t>Before applying the Hit-or-Miss Transform, it is crucial to convert any grayscale medical image into a binary format. This process, known as thresholding, is essential because HMT operates exclusively on binary images.</a:t>
            </a:r>
            <a:endParaRPr lang="en-US" sz="1350" dirty="0"/>
          </a:p>
        </p:txBody>
      </p:sp>
      <p:sp>
        <p:nvSpPr>
          <p:cNvPr id="15" name="Text 12"/>
          <p:cNvSpPr/>
          <p:nvPr/>
        </p:nvSpPr>
        <p:spPr>
          <a:xfrm>
            <a:off x="698778" y="6787158"/>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Converts a grayscale image into a binary image, where pixels are either pure black or pure white.</a:t>
            </a:r>
            <a:endParaRPr lang="en-US" sz="1350" dirty="0"/>
          </a:p>
        </p:txBody>
      </p:sp>
      <p:sp>
        <p:nvSpPr>
          <p:cNvPr id="16" name="Text 13"/>
          <p:cNvSpPr/>
          <p:nvPr/>
        </p:nvSpPr>
        <p:spPr>
          <a:xfrm>
            <a:off x="698778" y="7127677"/>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Ensures a clear and unambiguous separation between the object (e.g., tumor) and the background.</a:t>
            </a:r>
            <a:endParaRPr lang="en-US" sz="1350" dirty="0"/>
          </a:p>
        </p:txBody>
      </p:sp>
      <p:sp>
        <p:nvSpPr>
          <p:cNvPr id="17" name="Text 14"/>
          <p:cNvSpPr/>
          <p:nvPr/>
        </p:nvSpPr>
        <p:spPr>
          <a:xfrm>
            <a:off x="698778" y="7468195"/>
            <a:ext cx="13232844" cy="279440"/>
          </a:xfrm>
          <a:prstGeom prst="rect">
            <a:avLst/>
          </a:prstGeom>
          <a:noFill/>
          <a:ln/>
        </p:spPr>
        <p:txBody>
          <a:bodyPr wrap="none" lIns="0" tIns="0" rIns="0" bIns="0" rtlCol="0" anchor="t"/>
          <a:lstStyle/>
          <a:p>
            <a:pPr marL="342900" indent="-342900" algn="l">
              <a:lnSpc>
                <a:spcPts val="2200"/>
              </a:lnSpc>
              <a:buSzPct val="100000"/>
              <a:buChar char="•"/>
            </a:pPr>
            <a:r>
              <a:rPr lang="en-US" sz="1350" dirty="0">
                <a:solidFill>
                  <a:srgbClr val="383838"/>
                </a:solidFill>
                <a:latin typeface="DM Sans" pitchFamily="34" charset="0"/>
                <a:ea typeface="DM Sans" pitchFamily="34" charset="-122"/>
                <a:cs typeface="DM Sans" pitchFamily="34" charset="-120"/>
              </a:rPr>
              <a:t>A prerequisite for HMT, as the transform relies on precise foreground and background definitions.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26356"/>
            <a:ext cx="6776918" cy="651272"/>
          </a:xfrm>
          <a:prstGeom prst="rect">
            <a:avLst/>
          </a:prstGeom>
          <a:noFill/>
          <a:ln/>
        </p:spPr>
        <p:txBody>
          <a:bodyPr wrap="none" lIns="0" tIns="0" rIns="0" bIns="0" rtlCol="0" anchor="t"/>
          <a:lstStyle/>
          <a:p>
            <a:pPr marL="0" indent="0" algn="l">
              <a:lnSpc>
                <a:spcPts val="5100"/>
              </a:lnSpc>
              <a:buNone/>
            </a:pPr>
            <a:r>
              <a:rPr lang="en-US" sz="4100" dirty="0">
                <a:solidFill>
                  <a:srgbClr val="020202"/>
                </a:solidFill>
                <a:latin typeface="PT Serif" pitchFamily="34" charset="0"/>
                <a:ea typeface="PT Serif" pitchFamily="34" charset="-122"/>
                <a:cs typeface="PT Serif" pitchFamily="34" charset="-120"/>
              </a:rPr>
              <a:t>Hit-or-Miss Transform Basics</a:t>
            </a:r>
            <a:endParaRPr lang="en-US" sz="4100" dirty="0"/>
          </a:p>
        </p:txBody>
      </p:sp>
      <p:sp>
        <p:nvSpPr>
          <p:cNvPr id="3" name="Shape 1"/>
          <p:cNvSpPr/>
          <p:nvPr/>
        </p:nvSpPr>
        <p:spPr>
          <a:xfrm>
            <a:off x="793790" y="2374463"/>
            <a:ext cx="4215289" cy="4528780"/>
          </a:xfrm>
          <a:prstGeom prst="roundRect">
            <a:avLst>
              <a:gd name="adj" fmla="val 706"/>
            </a:avLst>
          </a:prstGeom>
          <a:solidFill>
            <a:srgbClr val="FFFFFF"/>
          </a:solidFill>
          <a:ln w="22860">
            <a:solidFill>
              <a:srgbClr val="D8D4D4"/>
            </a:solidFill>
            <a:prstDash val="solid"/>
          </a:ln>
        </p:spPr>
      </p:sp>
      <p:sp>
        <p:nvSpPr>
          <p:cNvPr id="4" name="Shape 2"/>
          <p:cNvSpPr/>
          <p:nvPr/>
        </p:nvSpPr>
        <p:spPr>
          <a:xfrm>
            <a:off x="816650" y="2397323"/>
            <a:ext cx="4169569" cy="595313"/>
          </a:xfrm>
          <a:prstGeom prst="roundRect">
            <a:avLst>
              <a:gd name="adj" fmla="val 393"/>
            </a:avLst>
          </a:prstGeom>
          <a:solidFill>
            <a:srgbClr val="F2EEEE"/>
          </a:solidFill>
          <a:ln/>
        </p:spPr>
      </p:sp>
      <p:pic>
        <p:nvPicPr>
          <p:cNvPr id="5"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752606" y="2546033"/>
            <a:ext cx="297656" cy="297656"/>
          </a:xfrm>
          <a:prstGeom prst="rect">
            <a:avLst/>
          </a:prstGeom>
        </p:spPr>
      </p:pic>
      <p:sp>
        <p:nvSpPr>
          <p:cNvPr id="6" name="Text 3"/>
          <p:cNvSpPr/>
          <p:nvPr/>
        </p:nvSpPr>
        <p:spPr>
          <a:xfrm>
            <a:off x="1015008" y="3190994"/>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Hit Kernel</a:t>
            </a:r>
            <a:endParaRPr lang="en-US" sz="2050" dirty="0"/>
          </a:p>
        </p:txBody>
      </p:sp>
      <p:sp>
        <p:nvSpPr>
          <p:cNvPr id="7" name="Text 4"/>
          <p:cNvSpPr/>
          <p:nvPr/>
        </p:nvSpPr>
        <p:spPr>
          <a:xfrm>
            <a:off x="1015008" y="3635693"/>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structuring element defines the specific foreground pattern we aim to detect.</a:t>
            </a:r>
            <a:endParaRPr lang="en-US" sz="1550" dirty="0"/>
          </a:p>
        </p:txBody>
      </p:sp>
      <p:sp>
        <p:nvSpPr>
          <p:cNvPr id="8" name="Text 5"/>
          <p:cNvSpPr/>
          <p:nvPr/>
        </p:nvSpPr>
        <p:spPr>
          <a:xfrm>
            <a:off x="1015008" y="4707374"/>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It 'hits' only where the object's shape perfectly matches.</a:t>
            </a:r>
            <a:endParaRPr lang="en-US" sz="1550" dirty="0"/>
          </a:p>
        </p:txBody>
      </p:sp>
      <p:sp>
        <p:nvSpPr>
          <p:cNvPr id="9" name="Text 6"/>
          <p:cNvSpPr/>
          <p:nvPr/>
        </p:nvSpPr>
        <p:spPr>
          <a:xfrm>
            <a:off x="1015008" y="5411867"/>
            <a:ext cx="3772853"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Used to identify specific shapes or patterns in the foreground of a binary image.</a:t>
            </a:r>
            <a:endParaRPr lang="en-US" sz="1550" dirty="0"/>
          </a:p>
        </p:txBody>
      </p:sp>
      <p:sp>
        <p:nvSpPr>
          <p:cNvPr id="10" name="Shape 7"/>
          <p:cNvSpPr/>
          <p:nvPr/>
        </p:nvSpPr>
        <p:spPr>
          <a:xfrm>
            <a:off x="5207437" y="2374463"/>
            <a:ext cx="4215408" cy="4528780"/>
          </a:xfrm>
          <a:prstGeom prst="roundRect">
            <a:avLst>
              <a:gd name="adj" fmla="val 706"/>
            </a:avLst>
          </a:prstGeom>
          <a:solidFill>
            <a:srgbClr val="FFFFFF"/>
          </a:solidFill>
          <a:ln w="22860">
            <a:solidFill>
              <a:srgbClr val="D8D4D4"/>
            </a:solidFill>
            <a:prstDash val="solid"/>
          </a:ln>
        </p:spPr>
      </p:sp>
      <p:sp>
        <p:nvSpPr>
          <p:cNvPr id="11" name="Shape 8"/>
          <p:cNvSpPr/>
          <p:nvPr/>
        </p:nvSpPr>
        <p:spPr>
          <a:xfrm>
            <a:off x="5230297" y="2397323"/>
            <a:ext cx="4169688" cy="595313"/>
          </a:xfrm>
          <a:prstGeom prst="roundRect">
            <a:avLst>
              <a:gd name="adj" fmla="val 393"/>
            </a:avLst>
          </a:prstGeom>
          <a:solidFill>
            <a:srgbClr val="F2EEEE"/>
          </a:solidFill>
          <a:ln/>
        </p:spPr>
      </p:sp>
      <p:pic>
        <p:nvPicPr>
          <p:cNvPr id="12"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166253" y="2546033"/>
            <a:ext cx="297656" cy="297656"/>
          </a:xfrm>
          <a:prstGeom prst="rect">
            <a:avLst/>
          </a:prstGeom>
        </p:spPr>
      </p:pic>
      <p:sp>
        <p:nvSpPr>
          <p:cNvPr id="13" name="Text 9"/>
          <p:cNvSpPr/>
          <p:nvPr/>
        </p:nvSpPr>
        <p:spPr>
          <a:xfrm>
            <a:off x="5428655" y="3190994"/>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Miss Kernel</a:t>
            </a:r>
            <a:endParaRPr lang="en-US" sz="2050" dirty="0"/>
          </a:p>
        </p:txBody>
      </p:sp>
      <p:sp>
        <p:nvSpPr>
          <p:cNvPr id="14" name="Text 10"/>
          <p:cNvSpPr/>
          <p:nvPr/>
        </p:nvSpPr>
        <p:spPr>
          <a:xfrm>
            <a:off x="5428655" y="3635693"/>
            <a:ext cx="3772972"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This structuring element represents the desired background pattern surrounding the object.</a:t>
            </a:r>
            <a:endParaRPr lang="en-US" sz="1550" dirty="0"/>
          </a:p>
        </p:txBody>
      </p:sp>
      <p:sp>
        <p:nvSpPr>
          <p:cNvPr id="15" name="Text 11"/>
          <p:cNvSpPr/>
          <p:nvPr/>
        </p:nvSpPr>
        <p:spPr>
          <a:xfrm>
            <a:off x="5428655" y="4707374"/>
            <a:ext cx="3772972"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It 'misses' detection if the surrounding area doesn't precisely match.</a:t>
            </a:r>
            <a:endParaRPr lang="en-US" sz="1550" dirty="0"/>
          </a:p>
        </p:txBody>
      </p:sp>
      <p:sp>
        <p:nvSpPr>
          <p:cNvPr id="16" name="Text 12"/>
          <p:cNvSpPr/>
          <p:nvPr/>
        </p:nvSpPr>
        <p:spPr>
          <a:xfrm>
            <a:off x="5428655" y="5729407"/>
            <a:ext cx="3772972" cy="95261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Ensures detection occurs only when the background structure is as expected.</a:t>
            </a:r>
            <a:endParaRPr lang="en-US" sz="1550" dirty="0"/>
          </a:p>
        </p:txBody>
      </p:sp>
      <p:sp>
        <p:nvSpPr>
          <p:cNvPr id="17" name="Shape 13"/>
          <p:cNvSpPr/>
          <p:nvPr/>
        </p:nvSpPr>
        <p:spPr>
          <a:xfrm>
            <a:off x="9621203" y="2374463"/>
            <a:ext cx="4215289" cy="4528780"/>
          </a:xfrm>
          <a:prstGeom prst="roundRect">
            <a:avLst>
              <a:gd name="adj" fmla="val 706"/>
            </a:avLst>
          </a:prstGeom>
          <a:solidFill>
            <a:srgbClr val="FFFFFF"/>
          </a:solidFill>
          <a:ln w="22860">
            <a:solidFill>
              <a:srgbClr val="D8D4D4"/>
            </a:solidFill>
            <a:prstDash val="solid"/>
          </a:ln>
        </p:spPr>
      </p:sp>
      <p:sp>
        <p:nvSpPr>
          <p:cNvPr id="18" name="Shape 14"/>
          <p:cNvSpPr/>
          <p:nvPr/>
        </p:nvSpPr>
        <p:spPr>
          <a:xfrm>
            <a:off x="9644063" y="2397323"/>
            <a:ext cx="4169569" cy="595313"/>
          </a:xfrm>
          <a:prstGeom prst="roundRect">
            <a:avLst>
              <a:gd name="adj" fmla="val 393"/>
            </a:avLst>
          </a:prstGeom>
          <a:solidFill>
            <a:srgbClr val="F2EEEE"/>
          </a:solidFill>
          <a:ln/>
        </p:spPr>
      </p:sp>
      <p:pic>
        <p:nvPicPr>
          <p:cNvPr id="19"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1580019" y="2546033"/>
            <a:ext cx="297656" cy="297656"/>
          </a:xfrm>
          <a:prstGeom prst="rect">
            <a:avLst/>
          </a:prstGeom>
        </p:spPr>
      </p:pic>
      <p:sp>
        <p:nvSpPr>
          <p:cNvPr id="20" name="Text 15"/>
          <p:cNvSpPr/>
          <p:nvPr/>
        </p:nvSpPr>
        <p:spPr>
          <a:xfrm>
            <a:off x="9842421" y="3190994"/>
            <a:ext cx="2604968" cy="325636"/>
          </a:xfrm>
          <a:prstGeom prst="rect">
            <a:avLst/>
          </a:prstGeom>
          <a:noFill/>
          <a:ln/>
        </p:spPr>
        <p:txBody>
          <a:bodyPr wrap="none" lIns="0" tIns="0" rIns="0" bIns="0" rtlCol="0" anchor="t"/>
          <a:lstStyle/>
          <a:p>
            <a:pPr marL="0" indent="0" algn="l">
              <a:lnSpc>
                <a:spcPts val="2550"/>
              </a:lnSpc>
              <a:buNone/>
            </a:pPr>
            <a:r>
              <a:rPr lang="en-US" sz="2050" dirty="0">
                <a:solidFill>
                  <a:srgbClr val="383838"/>
                </a:solidFill>
                <a:latin typeface="PT Serif" pitchFamily="34" charset="0"/>
                <a:ea typeface="PT Serif" pitchFamily="34" charset="-122"/>
                <a:cs typeface="PT Serif" pitchFamily="34" charset="-120"/>
              </a:rPr>
              <a:t>Erosion</a:t>
            </a:r>
            <a:endParaRPr lang="en-US" sz="2050" dirty="0"/>
          </a:p>
        </p:txBody>
      </p:sp>
      <p:sp>
        <p:nvSpPr>
          <p:cNvPr id="21" name="Text 16"/>
          <p:cNvSpPr/>
          <p:nvPr/>
        </p:nvSpPr>
        <p:spPr>
          <a:xfrm>
            <a:off x="9842421" y="3635693"/>
            <a:ext cx="3772853" cy="952619"/>
          </a:xfrm>
          <a:prstGeom prst="rect">
            <a:avLst/>
          </a:prstGeom>
          <a:noFill/>
          <a:ln/>
        </p:spPr>
        <p:txBody>
          <a:bodyPr wrap="square" lIns="0" tIns="0" rIns="0" bIns="0" rtlCol="0" anchor="t"/>
          <a:lstStyle/>
          <a:p>
            <a:pPr marL="0" indent="0" algn="l">
              <a:lnSpc>
                <a:spcPts val="2500"/>
              </a:lnSpc>
              <a:buNone/>
            </a:pPr>
            <a:r>
              <a:rPr lang="en-US" sz="1550" dirty="0">
                <a:solidFill>
                  <a:srgbClr val="383838"/>
                </a:solidFill>
                <a:latin typeface="DM Sans" pitchFamily="34" charset="0"/>
                <a:ea typeface="DM Sans" pitchFamily="34" charset="-122"/>
                <a:cs typeface="DM Sans" pitchFamily="34" charset="-120"/>
              </a:rPr>
              <a:t>A fundamental morphological operation that effectively shrinks objects in a binary image.</a:t>
            </a:r>
            <a:endParaRPr lang="en-US" sz="1550" dirty="0"/>
          </a:p>
        </p:txBody>
      </p:sp>
      <p:sp>
        <p:nvSpPr>
          <p:cNvPr id="22" name="Text 17"/>
          <p:cNvSpPr/>
          <p:nvPr/>
        </p:nvSpPr>
        <p:spPr>
          <a:xfrm>
            <a:off x="9842421" y="4707374"/>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A pixel remains '1' only if the structuring element fits entirely.</a:t>
            </a:r>
            <a:endParaRPr lang="en-US" sz="1550" dirty="0"/>
          </a:p>
        </p:txBody>
      </p:sp>
      <p:sp>
        <p:nvSpPr>
          <p:cNvPr id="23" name="Text 18"/>
          <p:cNvSpPr/>
          <p:nvPr/>
        </p:nvSpPr>
        <p:spPr>
          <a:xfrm>
            <a:off x="9842421" y="5411867"/>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383838"/>
                </a:solidFill>
                <a:latin typeface="DM Sans" pitchFamily="34" charset="0"/>
                <a:ea typeface="DM Sans" pitchFamily="34" charset="-122"/>
                <a:cs typeface="DM Sans" pitchFamily="34" charset="-120"/>
              </a:rPr>
              <a:t>Crucial for HMT, verifying if both hit and miss kernels fit exactly.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5083" y="457200"/>
            <a:ext cx="6578679" cy="545544"/>
          </a:xfrm>
          <a:prstGeom prst="rect">
            <a:avLst/>
          </a:prstGeom>
          <a:noFill/>
          <a:ln/>
        </p:spPr>
        <p:txBody>
          <a:bodyPr wrap="none" lIns="0" tIns="0" rIns="0" bIns="0" rtlCol="0" anchor="t"/>
          <a:lstStyle/>
          <a:p>
            <a:pPr marL="0" indent="0" algn="l">
              <a:lnSpc>
                <a:spcPts val="4250"/>
              </a:lnSpc>
              <a:buNone/>
            </a:pPr>
            <a:r>
              <a:rPr lang="en-US" sz="3400" dirty="0">
                <a:solidFill>
                  <a:srgbClr val="020202"/>
                </a:solidFill>
                <a:latin typeface="PT Serif" pitchFamily="34" charset="0"/>
                <a:ea typeface="PT Serif" pitchFamily="34" charset="-122"/>
                <a:cs typeface="PT Serif" pitchFamily="34" charset="-120"/>
              </a:rPr>
              <a:t>System Model: HMT Step-by-Step</a:t>
            </a:r>
            <a:endParaRPr lang="en-US" sz="3400" dirty="0"/>
          </a:p>
        </p:txBody>
      </p:sp>
      <p:sp>
        <p:nvSpPr>
          <p:cNvPr id="3" name="Text 1"/>
          <p:cNvSpPr/>
          <p:nvPr/>
        </p:nvSpPr>
        <p:spPr>
          <a:xfrm>
            <a:off x="665083" y="1335286"/>
            <a:ext cx="13300234"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Our system model outlines a clear process for tumor detection using HMT, starting from the raw MRI scan to the final output of detected tumor patterns.</a:t>
            </a:r>
            <a:endParaRPr lang="en-US" sz="1300" dirty="0"/>
          </a:p>
        </p:txBody>
      </p:sp>
      <p:pic>
        <p:nvPicPr>
          <p:cNvPr id="4" name="Image 0" descr="preencoded.png"/>
          <p:cNvPicPr>
            <a:picLocks noChangeAspect="1"/>
          </p:cNvPicPr>
          <p:nvPr/>
        </p:nvPicPr>
        <p:blipFill>
          <a:blip r:embed="rId3"/>
          <a:stretch>
            <a:fillRect/>
          </a:stretch>
        </p:blipFill>
        <p:spPr>
          <a:xfrm>
            <a:off x="665083" y="1788438"/>
            <a:ext cx="831413" cy="997625"/>
          </a:xfrm>
          <a:prstGeom prst="rect">
            <a:avLst/>
          </a:prstGeom>
        </p:spPr>
      </p:pic>
      <p:sp>
        <p:nvSpPr>
          <p:cNvPr id="5" name="Text 2"/>
          <p:cNvSpPr/>
          <p:nvPr/>
        </p:nvSpPr>
        <p:spPr>
          <a:xfrm>
            <a:off x="1662708" y="1954649"/>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Input Image</a:t>
            </a:r>
            <a:endParaRPr lang="en-US" sz="1700" dirty="0"/>
          </a:p>
        </p:txBody>
      </p:sp>
      <p:sp>
        <p:nvSpPr>
          <p:cNvPr id="6" name="Text 3"/>
          <p:cNvSpPr/>
          <p:nvPr/>
        </p:nvSpPr>
        <p:spPr>
          <a:xfrm>
            <a:off x="1662708" y="2327077"/>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MRI scan of the brain.</a:t>
            </a:r>
            <a:endParaRPr lang="en-US" sz="1300" dirty="0"/>
          </a:p>
        </p:txBody>
      </p:sp>
      <p:pic>
        <p:nvPicPr>
          <p:cNvPr id="7" name="Image 1" descr="preencoded.png"/>
          <p:cNvPicPr>
            <a:picLocks noChangeAspect="1"/>
          </p:cNvPicPr>
          <p:nvPr/>
        </p:nvPicPr>
        <p:blipFill>
          <a:blip r:embed="rId4"/>
          <a:stretch>
            <a:fillRect/>
          </a:stretch>
        </p:blipFill>
        <p:spPr>
          <a:xfrm>
            <a:off x="665083" y="2786062"/>
            <a:ext cx="831413" cy="997625"/>
          </a:xfrm>
          <a:prstGeom prst="rect">
            <a:avLst/>
          </a:prstGeom>
        </p:spPr>
      </p:pic>
      <p:sp>
        <p:nvSpPr>
          <p:cNvPr id="8" name="Text 4"/>
          <p:cNvSpPr/>
          <p:nvPr/>
        </p:nvSpPr>
        <p:spPr>
          <a:xfrm>
            <a:off x="1662708" y="2952274"/>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Preprocessing</a:t>
            </a:r>
            <a:endParaRPr lang="en-US" sz="1700" dirty="0"/>
          </a:p>
        </p:txBody>
      </p:sp>
      <p:sp>
        <p:nvSpPr>
          <p:cNvPr id="9" name="Text 5"/>
          <p:cNvSpPr/>
          <p:nvPr/>
        </p:nvSpPr>
        <p:spPr>
          <a:xfrm>
            <a:off x="1662708" y="3324701"/>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Separation of foreground and background.</a:t>
            </a:r>
            <a:endParaRPr lang="en-US" sz="1300" dirty="0"/>
          </a:p>
        </p:txBody>
      </p:sp>
      <p:pic>
        <p:nvPicPr>
          <p:cNvPr id="10" name="Image 2" descr="preencoded.png"/>
          <p:cNvPicPr>
            <a:picLocks noChangeAspect="1"/>
          </p:cNvPicPr>
          <p:nvPr/>
        </p:nvPicPr>
        <p:blipFill>
          <a:blip r:embed="rId5"/>
          <a:stretch>
            <a:fillRect/>
          </a:stretch>
        </p:blipFill>
        <p:spPr>
          <a:xfrm>
            <a:off x="665083" y="3783687"/>
            <a:ext cx="831413" cy="997625"/>
          </a:xfrm>
          <a:prstGeom prst="rect">
            <a:avLst/>
          </a:prstGeom>
        </p:spPr>
      </p:pic>
      <p:sp>
        <p:nvSpPr>
          <p:cNvPr id="11" name="Text 6"/>
          <p:cNvSpPr/>
          <p:nvPr/>
        </p:nvSpPr>
        <p:spPr>
          <a:xfrm>
            <a:off x="1662708" y="3949898"/>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Segmentation</a:t>
            </a:r>
            <a:endParaRPr lang="en-US" sz="1700" dirty="0"/>
          </a:p>
        </p:txBody>
      </p:sp>
      <p:sp>
        <p:nvSpPr>
          <p:cNvPr id="12" name="Text 7"/>
          <p:cNvSpPr/>
          <p:nvPr/>
        </p:nvSpPr>
        <p:spPr>
          <a:xfrm>
            <a:off x="1662708" y="4322326"/>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Isolating the meningioma tumor from axial MRI images.</a:t>
            </a:r>
            <a:endParaRPr lang="en-US" sz="1300" dirty="0"/>
          </a:p>
        </p:txBody>
      </p:sp>
      <p:pic>
        <p:nvPicPr>
          <p:cNvPr id="13" name="Image 3" descr="preencoded.png"/>
          <p:cNvPicPr>
            <a:picLocks noChangeAspect="1"/>
          </p:cNvPicPr>
          <p:nvPr/>
        </p:nvPicPr>
        <p:blipFill>
          <a:blip r:embed="rId6"/>
          <a:stretch>
            <a:fillRect/>
          </a:stretch>
        </p:blipFill>
        <p:spPr>
          <a:xfrm>
            <a:off x="665083" y="4781312"/>
            <a:ext cx="831413" cy="997625"/>
          </a:xfrm>
          <a:prstGeom prst="rect">
            <a:avLst/>
          </a:prstGeom>
        </p:spPr>
      </p:pic>
      <p:sp>
        <p:nvSpPr>
          <p:cNvPr id="14" name="Text 8"/>
          <p:cNvSpPr/>
          <p:nvPr/>
        </p:nvSpPr>
        <p:spPr>
          <a:xfrm>
            <a:off x="1662708" y="4947523"/>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Structuring Elements</a:t>
            </a:r>
            <a:endParaRPr lang="en-US" sz="1700" dirty="0"/>
          </a:p>
        </p:txBody>
      </p:sp>
      <p:sp>
        <p:nvSpPr>
          <p:cNvPr id="15" name="Text 9"/>
          <p:cNvSpPr/>
          <p:nvPr/>
        </p:nvSpPr>
        <p:spPr>
          <a:xfrm>
            <a:off x="1662708" y="5319951"/>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We have used ellipse shaped image as structuring element.</a:t>
            </a:r>
            <a:endParaRPr lang="en-US" sz="1300" dirty="0"/>
          </a:p>
        </p:txBody>
      </p:sp>
      <p:pic>
        <p:nvPicPr>
          <p:cNvPr id="16" name="Image 4" descr="preencoded.png"/>
          <p:cNvPicPr>
            <a:picLocks noChangeAspect="1"/>
          </p:cNvPicPr>
          <p:nvPr/>
        </p:nvPicPr>
        <p:blipFill>
          <a:blip r:embed="rId7"/>
          <a:stretch>
            <a:fillRect/>
          </a:stretch>
        </p:blipFill>
        <p:spPr>
          <a:xfrm>
            <a:off x="665083" y="5778937"/>
            <a:ext cx="831413" cy="997625"/>
          </a:xfrm>
          <a:prstGeom prst="rect">
            <a:avLst/>
          </a:prstGeom>
        </p:spPr>
      </p:pic>
      <p:sp>
        <p:nvSpPr>
          <p:cNvPr id="17" name="Text 10"/>
          <p:cNvSpPr/>
          <p:nvPr/>
        </p:nvSpPr>
        <p:spPr>
          <a:xfrm>
            <a:off x="1662708" y="5945148"/>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Apply HMT</a:t>
            </a:r>
            <a:endParaRPr lang="en-US" sz="1700" dirty="0"/>
          </a:p>
        </p:txBody>
      </p:sp>
      <p:sp>
        <p:nvSpPr>
          <p:cNvPr id="18" name="Text 11"/>
          <p:cNvSpPr/>
          <p:nvPr/>
        </p:nvSpPr>
        <p:spPr>
          <a:xfrm>
            <a:off x="1662708" y="6317575"/>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HMT(A)=(A⊖B1)∩(Ac⊖B2) to mark desired shapes.</a:t>
            </a:r>
            <a:endParaRPr lang="en-US" sz="1300" dirty="0"/>
          </a:p>
        </p:txBody>
      </p:sp>
      <p:pic>
        <p:nvPicPr>
          <p:cNvPr id="19" name="Image 5" descr="preencoded.png"/>
          <p:cNvPicPr>
            <a:picLocks noChangeAspect="1"/>
          </p:cNvPicPr>
          <p:nvPr/>
        </p:nvPicPr>
        <p:blipFill>
          <a:blip r:embed="rId8"/>
          <a:stretch>
            <a:fillRect/>
          </a:stretch>
        </p:blipFill>
        <p:spPr>
          <a:xfrm>
            <a:off x="665083" y="6776561"/>
            <a:ext cx="831413" cy="997625"/>
          </a:xfrm>
          <a:prstGeom prst="rect">
            <a:avLst/>
          </a:prstGeom>
        </p:spPr>
      </p:pic>
      <p:sp>
        <p:nvSpPr>
          <p:cNvPr id="20" name="Text 12"/>
          <p:cNvSpPr/>
          <p:nvPr/>
        </p:nvSpPr>
        <p:spPr>
          <a:xfrm>
            <a:off x="1662708" y="6942773"/>
            <a:ext cx="2182416" cy="272772"/>
          </a:xfrm>
          <a:prstGeom prst="rect">
            <a:avLst/>
          </a:prstGeom>
          <a:noFill/>
          <a:ln/>
        </p:spPr>
        <p:txBody>
          <a:bodyPr wrap="none" lIns="0" tIns="0" rIns="0" bIns="0" rtlCol="0" anchor="t"/>
          <a:lstStyle/>
          <a:p>
            <a:pPr marL="0" indent="0" algn="l">
              <a:lnSpc>
                <a:spcPts val="2100"/>
              </a:lnSpc>
              <a:buNone/>
            </a:pPr>
            <a:r>
              <a:rPr lang="en-US" sz="1700" dirty="0">
                <a:solidFill>
                  <a:srgbClr val="383838"/>
                </a:solidFill>
                <a:latin typeface="PT Serif" pitchFamily="34" charset="0"/>
                <a:ea typeface="PT Serif" pitchFamily="34" charset="-122"/>
                <a:cs typeface="PT Serif" pitchFamily="34" charset="-120"/>
              </a:rPr>
              <a:t>Output</a:t>
            </a:r>
            <a:endParaRPr lang="en-US" sz="1700" dirty="0"/>
          </a:p>
        </p:txBody>
      </p:sp>
      <p:sp>
        <p:nvSpPr>
          <p:cNvPr id="21" name="Text 13"/>
          <p:cNvSpPr/>
          <p:nvPr/>
        </p:nvSpPr>
        <p:spPr>
          <a:xfrm>
            <a:off x="1662708" y="7315200"/>
            <a:ext cx="12302609" cy="266105"/>
          </a:xfrm>
          <a:prstGeom prst="rect">
            <a:avLst/>
          </a:prstGeom>
          <a:noFill/>
          <a:ln/>
        </p:spPr>
        <p:txBody>
          <a:bodyPr wrap="none" lIns="0" tIns="0" rIns="0" bIns="0" rtlCol="0" anchor="t"/>
          <a:lstStyle/>
          <a:p>
            <a:pPr marL="0" indent="0" algn="l">
              <a:lnSpc>
                <a:spcPts val="2050"/>
              </a:lnSpc>
              <a:buNone/>
            </a:pPr>
            <a:r>
              <a:rPr lang="en-US" sz="1300" dirty="0">
                <a:solidFill>
                  <a:srgbClr val="383838"/>
                </a:solidFill>
                <a:latin typeface="DM Sans" pitchFamily="34" charset="0"/>
                <a:ea typeface="DM Sans" pitchFamily="34" charset="-122"/>
                <a:cs typeface="DM Sans" pitchFamily="34" charset="-120"/>
              </a:rPr>
              <a:t>Detected tumor patterns: holes, edges and boundaries.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6509" y="444460"/>
            <a:ext cx="6413421" cy="530423"/>
          </a:xfrm>
          <a:prstGeom prst="rect">
            <a:avLst/>
          </a:prstGeom>
          <a:noFill/>
          <a:ln/>
        </p:spPr>
        <p:txBody>
          <a:bodyPr wrap="none" lIns="0" tIns="0" rIns="0" bIns="0" rtlCol="0" anchor="t"/>
          <a:lstStyle/>
          <a:p>
            <a:pPr marL="0" indent="0" algn="l">
              <a:lnSpc>
                <a:spcPts val="4150"/>
              </a:lnSpc>
              <a:buNone/>
            </a:pPr>
            <a:r>
              <a:rPr lang="en-US" sz="3300" dirty="0">
                <a:solidFill>
                  <a:srgbClr val="020202"/>
                </a:solidFill>
                <a:latin typeface="PT Serif" pitchFamily="34" charset="0"/>
                <a:ea typeface="PT Serif" pitchFamily="34" charset="-122"/>
                <a:cs typeface="PT Serif" pitchFamily="34" charset="-120"/>
              </a:rPr>
              <a:t>Observed Outputs: HMT in Action</a:t>
            </a:r>
            <a:endParaRPr lang="en-US" sz="3300" dirty="0"/>
          </a:p>
        </p:txBody>
      </p:sp>
      <p:sp>
        <p:nvSpPr>
          <p:cNvPr id="3" name="Text 1"/>
          <p:cNvSpPr/>
          <p:nvPr/>
        </p:nvSpPr>
        <p:spPr>
          <a:xfrm>
            <a:off x="646509" y="1298138"/>
            <a:ext cx="13337381" cy="517208"/>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The Hit-or-Miss Transform successfully detects tumor regions, providing crucial insights into their characteristics. This method is particularly effective in identifying boundary irregularities, which can be key indicators of malignant tumors.</a:t>
            </a:r>
            <a:endParaRPr lang="en-US" sz="1250" dirty="0"/>
          </a:p>
        </p:txBody>
      </p:sp>
      <p:sp>
        <p:nvSpPr>
          <p:cNvPr id="4" name="Text 2"/>
          <p:cNvSpPr/>
          <p:nvPr/>
        </p:nvSpPr>
        <p:spPr>
          <a:xfrm>
            <a:off x="646509" y="1997154"/>
            <a:ext cx="13337381" cy="517208"/>
          </a:xfrm>
          <a:prstGeom prst="rect">
            <a:avLst/>
          </a:prstGeom>
          <a:noFill/>
          <a:ln/>
        </p:spPr>
        <p:txBody>
          <a:bodyPr wrap="squar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HMT works well with binary MRI masks after segmentation, offering a robust approach to feature extraction. It provides shape-based features essential for further classification and analysis of tumor types.</a:t>
            </a:r>
            <a:endParaRPr lang="en-US" sz="1250" dirty="0"/>
          </a:p>
        </p:txBody>
      </p:sp>
      <p:sp>
        <p:nvSpPr>
          <p:cNvPr id="5" name="Text 3"/>
          <p:cNvSpPr/>
          <p:nvPr/>
        </p:nvSpPr>
        <p:spPr>
          <a:xfrm>
            <a:off x="646509" y="2696170"/>
            <a:ext cx="13337381" cy="25860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Successfully detects tumor regions.</a:t>
            </a:r>
            <a:endParaRPr lang="en-US" sz="1250" dirty="0"/>
          </a:p>
        </p:txBody>
      </p:sp>
      <p:sp>
        <p:nvSpPr>
          <p:cNvPr id="6" name="Text 4"/>
          <p:cNvSpPr/>
          <p:nvPr/>
        </p:nvSpPr>
        <p:spPr>
          <a:xfrm>
            <a:off x="646509" y="3011329"/>
            <a:ext cx="13337381" cy="25860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Identifies boundary irregularities.</a:t>
            </a:r>
            <a:endParaRPr lang="en-US" sz="1250" dirty="0"/>
          </a:p>
        </p:txBody>
      </p:sp>
      <p:sp>
        <p:nvSpPr>
          <p:cNvPr id="7" name="Text 5"/>
          <p:cNvSpPr/>
          <p:nvPr/>
        </p:nvSpPr>
        <p:spPr>
          <a:xfrm>
            <a:off x="646509" y="3326487"/>
            <a:ext cx="13337381" cy="25860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Works with binary MRI masks.</a:t>
            </a:r>
            <a:endParaRPr lang="en-US" sz="1250" dirty="0"/>
          </a:p>
        </p:txBody>
      </p:sp>
      <p:sp>
        <p:nvSpPr>
          <p:cNvPr id="8" name="Text 6"/>
          <p:cNvSpPr/>
          <p:nvPr/>
        </p:nvSpPr>
        <p:spPr>
          <a:xfrm>
            <a:off x="646509" y="3641646"/>
            <a:ext cx="13337381" cy="258604"/>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383838"/>
                </a:solidFill>
                <a:latin typeface="DM Sans" pitchFamily="34" charset="0"/>
                <a:ea typeface="DM Sans" pitchFamily="34" charset="-122"/>
                <a:cs typeface="DM Sans" pitchFamily="34" charset="-120"/>
              </a:rPr>
              <a:t>Provides shape-based feature extraction.</a:t>
            </a:r>
            <a:endParaRPr lang="en-US" sz="1250" dirty="0"/>
          </a:p>
        </p:txBody>
      </p:sp>
      <p:pic>
        <p:nvPicPr>
          <p:cNvPr id="9" name="Image 0" descr="preencoded.png"/>
          <p:cNvPicPr>
            <a:picLocks noChangeAspect="1"/>
          </p:cNvPicPr>
          <p:nvPr/>
        </p:nvPicPr>
        <p:blipFill>
          <a:blip r:embed="rId3"/>
          <a:stretch>
            <a:fillRect/>
          </a:stretch>
        </p:blipFill>
        <p:spPr>
          <a:xfrm>
            <a:off x="646509" y="4263866"/>
            <a:ext cx="2889528" cy="2849047"/>
          </a:xfrm>
          <a:prstGeom prst="rect">
            <a:avLst/>
          </a:prstGeom>
        </p:spPr>
      </p:pic>
      <p:sp>
        <p:nvSpPr>
          <p:cNvPr id="10" name="Text 7"/>
          <p:cNvSpPr/>
          <p:nvPr/>
        </p:nvSpPr>
        <p:spPr>
          <a:xfrm>
            <a:off x="646509" y="7294721"/>
            <a:ext cx="4183737" cy="258604"/>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Original Image</a:t>
            </a:r>
            <a:endParaRPr lang="en-US" sz="1250" dirty="0"/>
          </a:p>
        </p:txBody>
      </p:sp>
      <p:pic>
        <p:nvPicPr>
          <p:cNvPr id="11" name="Image 1" descr="preencoded.png"/>
          <p:cNvPicPr>
            <a:picLocks noChangeAspect="1"/>
          </p:cNvPicPr>
          <p:nvPr/>
        </p:nvPicPr>
        <p:blipFill>
          <a:blip r:embed="rId4"/>
          <a:stretch>
            <a:fillRect/>
          </a:stretch>
        </p:blipFill>
        <p:spPr>
          <a:xfrm>
            <a:off x="5232202" y="4263866"/>
            <a:ext cx="2914888" cy="2935367"/>
          </a:xfrm>
          <a:prstGeom prst="rect">
            <a:avLst/>
          </a:prstGeom>
        </p:spPr>
      </p:pic>
      <p:sp>
        <p:nvSpPr>
          <p:cNvPr id="12" name="Text 8"/>
          <p:cNvSpPr/>
          <p:nvPr/>
        </p:nvSpPr>
        <p:spPr>
          <a:xfrm>
            <a:off x="5232202" y="7381042"/>
            <a:ext cx="4182428" cy="258604"/>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Structuring Element</a:t>
            </a:r>
            <a:endParaRPr lang="en-US" sz="1250" dirty="0"/>
          </a:p>
        </p:txBody>
      </p:sp>
      <p:pic>
        <p:nvPicPr>
          <p:cNvPr id="13" name="Image 2" descr="preencoded.png"/>
          <p:cNvPicPr>
            <a:picLocks noChangeAspect="1"/>
          </p:cNvPicPr>
          <p:nvPr/>
        </p:nvPicPr>
        <p:blipFill>
          <a:blip r:embed="rId5"/>
          <a:stretch>
            <a:fillRect/>
          </a:stretch>
        </p:blipFill>
        <p:spPr>
          <a:xfrm>
            <a:off x="9816584" y="4263866"/>
            <a:ext cx="2879408" cy="2899529"/>
          </a:xfrm>
          <a:prstGeom prst="rect">
            <a:avLst/>
          </a:prstGeom>
        </p:spPr>
      </p:pic>
      <p:sp>
        <p:nvSpPr>
          <p:cNvPr id="14" name="Text 9"/>
          <p:cNvSpPr/>
          <p:nvPr/>
        </p:nvSpPr>
        <p:spPr>
          <a:xfrm>
            <a:off x="9816584" y="7345204"/>
            <a:ext cx="4182428" cy="258604"/>
          </a:xfrm>
          <a:prstGeom prst="rect">
            <a:avLst/>
          </a:prstGeom>
          <a:noFill/>
          <a:ln/>
        </p:spPr>
        <p:txBody>
          <a:bodyPr wrap="none" lIns="0" tIns="0" rIns="0" bIns="0" rtlCol="0" anchor="t"/>
          <a:lstStyle/>
          <a:p>
            <a:pPr marL="0" indent="0" algn="l">
              <a:lnSpc>
                <a:spcPts val="2000"/>
              </a:lnSpc>
              <a:buNone/>
            </a:pPr>
            <a:r>
              <a:rPr lang="en-US" sz="1250" dirty="0">
                <a:solidFill>
                  <a:srgbClr val="383838"/>
                </a:solidFill>
                <a:latin typeface="DM Sans" pitchFamily="34" charset="0"/>
                <a:ea typeface="DM Sans" pitchFamily="34" charset="-122"/>
                <a:cs typeface="DM Sans" pitchFamily="34" charset="-120"/>
              </a:rPr>
              <a:t>Image after Erosion</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64819"/>
          </a:xfrm>
          <a:prstGeom prst="rect">
            <a:avLst/>
          </a:prstGeom>
        </p:spPr>
      </p:pic>
      <p:sp>
        <p:nvSpPr>
          <p:cNvPr id="3" name="Text 0"/>
          <p:cNvSpPr/>
          <p:nvPr/>
        </p:nvSpPr>
        <p:spPr>
          <a:xfrm>
            <a:off x="756642" y="2885003"/>
            <a:ext cx="10329505" cy="620673"/>
          </a:xfrm>
          <a:prstGeom prst="rect">
            <a:avLst/>
          </a:prstGeom>
          <a:noFill/>
          <a:ln/>
        </p:spPr>
        <p:txBody>
          <a:bodyPr wrap="none" lIns="0" tIns="0" rIns="0" bIns="0" rtlCol="0" anchor="t"/>
          <a:lstStyle/>
          <a:p>
            <a:pPr marL="0" indent="0" algn="l">
              <a:lnSpc>
                <a:spcPts val="4850"/>
              </a:lnSpc>
              <a:buNone/>
            </a:pPr>
            <a:r>
              <a:rPr lang="en-US" sz="3900" dirty="0">
                <a:solidFill>
                  <a:srgbClr val="020202"/>
                </a:solidFill>
                <a:latin typeface="PT Serif" pitchFamily="34" charset="0"/>
                <a:ea typeface="PT Serif" pitchFamily="34" charset="-122"/>
                <a:cs typeface="PT Serif" pitchFamily="34" charset="-120"/>
              </a:rPr>
              <a:t>Conclusion: HMT's Impact on Medical Imaging</a:t>
            </a:r>
            <a:endParaRPr lang="en-US" sz="3900" dirty="0"/>
          </a:p>
        </p:txBody>
      </p:sp>
      <p:sp>
        <p:nvSpPr>
          <p:cNvPr id="4" name="Text 1"/>
          <p:cNvSpPr/>
          <p:nvPr/>
        </p:nvSpPr>
        <p:spPr>
          <a:xfrm>
            <a:off x="756642" y="3789402"/>
            <a:ext cx="13117116" cy="605314"/>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The Hit-or-Miss Transform is a simple yet highly effective technique in medical image morphology. Its successful implementation for meningioma detection highlights its potential for automated diagnostic pipelines with minimal human intervention.</a:t>
            </a:r>
            <a:endParaRPr lang="en-US" sz="1450" dirty="0"/>
          </a:p>
        </p:txBody>
      </p:sp>
      <p:sp>
        <p:nvSpPr>
          <p:cNvPr id="5" name="Shape 2"/>
          <p:cNvSpPr/>
          <p:nvPr/>
        </p:nvSpPr>
        <p:spPr>
          <a:xfrm>
            <a:off x="756642" y="4607481"/>
            <a:ext cx="4246245" cy="1861185"/>
          </a:xfrm>
          <a:prstGeom prst="roundRect">
            <a:avLst>
              <a:gd name="adj" fmla="val 1525"/>
            </a:avLst>
          </a:prstGeom>
          <a:solidFill>
            <a:srgbClr val="F2EEEE"/>
          </a:solidFill>
          <a:ln/>
        </p:spPr>
      </p:sp>
      <p:sp>
        <p:nvSpPr>
          <p:cNvPr id="6" name="Shape 3"/>
          <p:cNvSpPr/>
          <p:nvPr/>
        </p:nvSpPr>
        <p:spPr>
          <a:xfrm>
            <a:off x="945713" y="4796552"/>
            <a:ext cx="567452" cy="567452"/>
          </a:xfrm>
          <a:prstGeom prst="roundRect">
            <a:avLst>
              <a:gd name="adj" fmla="val 16112527"/>
            </a:avLst>
          </a:prstGeom>
          <a:solidFill>
            <a:srgbClr val="E04F00"/>
          </a:solidFill>
          <a:ln/>
        </p:spPr>
      </p:sp>
      <p:pic>
        <p:nvPicPr>
          <p:cNvPr id="7" name="Image 1" descr="preencoded.png"/>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1101685" y="4952524"/>
            <a:ext cx="255389" cy="255389"/>
          </a:xfrm>
          <a:prstGeom prst="rect">
            <a:avLst/>
          </a:prstGeom>
        </p:spPr>
      </p:pic>
      <p:sp>
        <p:nvSpPr>
          <p:cNvPr id="8" name="Text 4"/>
          <p:cNvSpPr/>
          <p:nvPr/>
        </p:nvSpPr>
        <p:spPr>
          <a:xfrm>
            <a:off x="945713" y="5553075"/>
            <a:ext cx="2483048" cy="310396"/>
          </a:xfrm>
          <a:prstGeom prst="rect">
            <a:avLst/>
          </a:prstGeom>
          <a:noFill/>
          <a:ln/>
        </p:spPr>
        <p:txBody>
          <a:bodyPr wrap="none" lIns="0" tIns="0" rIns="0" bIns="0" rtlCol="0" anchor="t"/>
          <a:lstStyle/>
          <a:p>
            <a:pPr marL="0" indent="0" algn="l">
              <a:lnSpc>
                <a:spcPts val="2400"/>
              </a:lnSpc>
              <a:buNone/>
            </a:pPr>
            <a:r>
              <a:rPr lang="en-US" sz="1950" dirty="0">
                <a:solidFill>
                  <a:srgbClr val="383838"/>
                </a:solidFill>
                <a:latin typeface="PT Serif" pitchFamily="34" charset="0"/>
                <a:ea typeface="PT Serif" pitchFamily="34" charset="-122"/>
                <a:cs typeface="PT Serif" pitchFamily="34" charset="-120"/>
              </a:rPr>
              <a:t>High Accuracy</a:t>
            </a:r>
            <a:endParaRPr lang="en-US" sz="1950" dirty="0"/>
          </a:p>
        </p:txBody>
      </p:sp>
      <p:sp>
        <p:nvSpPr>
          <p:cNvPr id="9" name="Text 5"/>
          <p:cNvSpPr/>
          <p:nvPr/>
        </p:nvSpPr>
        <p:spPr>
          <a:xfrm>
            <a:off x="945713" y="5976938"/>
            <a:ext cx="3868103" cy="30265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Comparable to more complex methods.</a:t>
            </a:r>
            <a:endParaRPr lang="en-US" sz="1450" dirty="0"/>
          </a:p>
        </p:txBody>
      </p:sp>
      <p:sp>
        <p:nvSpPr>
          <p:cNvPr id="10" name="Shape 6"/>
          <p:cNvSpPr/>
          <p:nvPr/>
        </p:nvSpPr>
        <p:spPr>
          <a:xfrm>
            <a:off x="5191958" y="4607481"/>
            <a:ext cx="4246364" cy="1861185"/>
          </a:xfrm>
          <a:prstGeom prst="roundRect">
            <a:avLst>
              <a:gd name="adj" fmla="val 1525"/>
            </a:avLst>
          </a:prstGeom>
          <a:solidFill>
            <a:srgbClr val="F2EEEE"/>
          </a:solidFill>
          <a:ln/>
        </p:spPr>
      </p:sp>
      <p:sp>
        <p:nvSpPr>
          <p:cNvPr id="11" name="Shape 7"/>
          <p:cNvSpPr/>
          <p:nvPr/>
        </p:nvSpPr>
        <p:spPr>
          <a:xfrm>
            <a:off x="5381030" y="4796552"/>
            <a:ext cx="567452" cy="567452"/>
          </a:xfrm>
          <a:prstGeom prst="roundRect">
            <a:avLst>
              <a:gd name="adj" fmla="val 16112527"/>
            </a:avLst>
          </a:prstGeom>
          <a:solidFill>
            <a:srgbClr val="E04F00"/>
          </a:solidFill>
          <a:ln/>
        </p:spPr>
      </p:sp>
      <p:pic>
        <p:nvPicPr>
          <p:cNvPr id="12" name="Image 2" descr="preencoded.png"/>
          <p:cNvPicPr>
            <a:picLocks noChangeAspect="1"/>
          </p:cNvPicPr>
          <p:nvPr/>
        </p:nvPicPr>
        <p:blipFill>
          <a:blip r:embed="rId4">
            <a:extLst>
              <a:ext uri="{96DAC541-7B7A-43D3-8B79-37D633B846F1}">
                <asvg:svgBlip xmlns="" xmlns:asvg="http://schemas.microsoft.com/office/drawing/2016/SVG/main" r:embed="rId6"/>
              </a:ext>
            </a:extLst>
          </a:blip>
          <a:stretch>
            <a:fillRect/>
          </a:stretch>
        </p:blipFill>
        <p:spPr>
          <a:xfrm>
            <a:off x="5537002" y="4952524"/>
            <a:ext cx="255389" cy="255389"/>
          </a:xfrm>
          <a:prstGeom prst="rect">
            <a:avLst/>
          </a:prstGeom>
        </p:spPr>
      </p:pic>
      <p:sp>
        <p:nvSpPr>
          <p:cNvPr id="13" name="Text 8"/>
          <p:cNvSpPr/>
          <p:nvPr/>
        </p:nvSpPr>
        <p:spPr>
          <a:xfrm>
            <a:off x="5381030" y="5553075"/>
            <a:ext cx="2861786" cy="310396"/>
          </a:xfrm>
          <a:prstGeom prst="rect">
            <a:avLst/>
          </a:prstGeom>
          <a:noFill/>
          <a:ln/>
        </p:spPr>
        <p:txBody>
          <a:bodyPr wrap="none" lIns="0" tIns="0" rIns="0" bIns="0" rtlCol="0" anchor="t"/>
          <a:lstStyle/>
          <a:p>
            <a:pPr marL="0" indent="0" algn="l">
              <a:lnSpc>
                <a:spcPts val="2400"/>
              </a:lnSpc>
              <a:buNone/>
            </a:pPr>
            <a:r>
              <a:rPr lang="en-US" sz="1950" dirty="0">
                <a:solidFill>
                  <a:srgbClr val="383838"/>
                </a:solidFill>
                <a:latin typeface="PT Serif" pitchFamily="34" charset="0"/>
                <a:ea typeface="PT Serif" pitchFamily="34" charset="-122"/>
                <a:cs typeface="PT Serif" pitchFamily="34" charset="-120"/>
              </a:rPr>
              <a:t>Computationally Efficient</a:t>
            </a:r>
            <a:endParaRPr lang="en-US" sz="1950" dirty="0"/>
          </a:p>
        </p:txBody>
      </p:sp>
      <p:sp>
        <p:nvSpPr>
          <p:cNvPr id="14" name="Text 9"/>
          <p:cNvSpPr/>
          <p:nvPr/>
        </p:nvSpPr>
        <p:spPr>
          <a:xfrm>
            <a:off x="5381030" y="5976938"/>
            <a:ext cx="3868222" cy="30265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Suitable for rapid clinical applications.</a:t>
            </a:r>
            <a:endParaRPr lang="en-US" sz="1450" dirty="0"/>
          </a:p>
        </p:txBody>
      </p:sp>
      <p:sp>
        <p:nvSpPr>
          <p:cNvPr id="15" name="Shape 10"/>
          <p:cNvSpPr/>
          <p:nvPr/>
        </p:nvSpPr>
        <p:spPr>
          <a:xfrm>
            <a:off x="9627394" y="4607481"/>
            <a:ext cx="4246364" cy="1861185"/>
          </a:xfrm>
          <a:prstGeom prst="roundRect">
            <a:avLst>
              <a:gd name="adj" fmla="val 1525"/>
            </a:avLst>
          </a:prstGeom>
          <a:solidFill>
            <a:srgbClr val="F2EEEE"/>
          </a:solidFill>
          <a:ln/>
        </p:spPr>
      </p:sp>
      <p:sp>
        <p:nvSpPr>
          <p:cNvPr id="16" name="Shape 11"/>
          <p:cNvSpPr/>
          <p:nvPr/>
        </p:nvSpPr>
        <p:spPr>
          <a:xfrm>
            <a:off x="9816465" y="4796552"/>
            <a:ext cx="567452" cy="567452"/>
          </a:xfrm>
          <a:prstGeom prst="roundRect">
            <a:avLst>
              <a:gd name="adj" fmla="val 16112527"/>
            </a:avLst>
          </a:prstGeom>
          <a:solidFill>
            <a:srgbClr val="E04F00"/>
          </a:solidFill>
          <a:ln/>
        </p:spPr>
      </p:sp>
      <p:pic>
        <p:nvPicPr>
          <p:cNvPr id="17" name="Image 3" descr="preencoded.png"/>
          <p:cNvPicPr>
            <a:picLocks noChangeAspect="1"/>
          </p:cNvPicPr>
          <p:nvPr/>
        </p:nvPicPr>
        <p:blipFill>
          <a:blip r:embed="rId4">
            <a:extLst>
              <a:ext uri="{96DAC541-7B7A-43D3-8B79-37D633B846F1}">
                <asvg:svgBlip xmlns="" xmlns:asvg="http://schemas.microsoft.com/office/drawing/2016/SVG/main" r:embed="rId7"/>
              </a:ext>
            </a:extLst>
          </a:blip>
          <a:stretch>
            <a:fillRect/>
          </a:stretch>
        </p:blipFill>
        <p:spPr>
          <a:xfrm>
            <a:off x="9972437" y="4952524"/>
            <a:ext cx="255389" cy="255389"/>
          </a:xfrm>
          <a:prstGeom prst="rect">
            <a:avLst/>
          </a:prstGeom>
        </p:spPr>
      </p:pic>
      <p:sp>
        <p:nvSpPr>
          <p:cNvPr id="18" name="Text 12"/>
          <p:cNvSpPr/>
          <p:nvPr/>
        </p:nvSpPr>
        <p:spPr>
          <a:xfrm>
            <a:off x="9816465" y="5553075"/>
            <a:ext cx="2483048" cy="310396"/>
          </a:xfrm>
          <a:prstGeom prst="rect">
            <a:avLst/>
          </a:prstGeom>
          <a:noFill/>
          <a:ln/>
        </p:spPr>
        <p:txBody>
          <a:bodyPr wrap="none" lIns="0" tIns="0" rIns="0" bIns="0" rtlCol="0" anchor="t"/>
          <a:lstStyle/>
          <a:p>
            <a:pPr marL="0" indent="0" algn="l">
              <a:lnSpc>
                <a:spcPts val="2400"/>
              </a:lnSpc>
              <a:buNone/>
            </a:pPr>
            <a:r>
              <a:rPr lang="en-US" sz="1950" dirty="0">
                <a:solidFill>
                  <a:srgbClr val="383838"/>
                </a:solidFill>
                <a:latin typeface="PT Serif" pitchFamily="34" charset="0"/>
                <a:ea typeface="PT Serif" pitchFamily="34" charset="-122"/>
                <a:cs typeface="PT Serif" pitchFamily="34" charset="-120"/>
              </a:rPr>
              <a:t>Automated Pipeline</a:t>
            </a:r>
            <a:endParaRPr lang="en-US" sz="1950" dirty="0"/>
          </a:p>
        </p:txBody>
      </p:sp>
      <p:sp>
        <p:nvSpPr>
          <p:cNvPr id="19" name="Text 13"/>
          <p:cNvSpPr/>
          <p:nvPr/>
        </p:nvSpPr>
        <p:spPr>
          <a:xfrm>
            <a:off x="9816465" y="5976938"/>
            <a:ext cx="3868222" cy="302657"/>
          </a:xfrm>
          <a:prstGeom prst="rect">
            <a:avLst/>
          </a:prstGeom>
          <a:noFill/>
          <a:ln/>
        </p:spPr>
        <p:txBody>
          <a:bodyPr wrap="non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Reduces need for extensive manual input.</a:t>
            </a:r>
            <a:endParaRPr lang="en-US" sz="1450" dirty="0"/>
          </a:p>
        </p:txBody>
      </p:sp>
      <p:sp>
        <p:nvSpPr>
          <p:cNvPr id="20" name="Text 14"/>
          <p:cNvSpPr/>
          <p:nvPr/>
        </p:nvSpPr>
        <p:spPr>
          <a:xfrm>
            <a:off x="1040368" y="6894195"/>
            <a:ext cx="12833390" cy="605314"/>
          </a:xfrm>
          <a:prstGeom prst="rect">
            <a:avLst/>
          </a:prstGeom>
          <a:noFill/>
          <a:ln/>
        </p:spPr>
        <p:txBody>
          <a:bodyPr wrap="square" lIns="0" tIns="0" rIns="0" bIns="0" rtlCol="0" anchor="t"/>
          <a:lstStyle/>
          <a:p>
            <a:pPr marL="0" indent="0" algn="l">
              <a:lnSpc>
                <a:spcPts val="2350"/>
              </a:lnSpc>
              <a:buNone/>
            </a:pPr>
            <a:r>
              <a:rPr lang="en-US" sz="1450" dirty="0">
                <a:solidFill>
                  <a:srgbClr val="383838"/>
                </a:solidFill>
                <a:latin typeface="DM Sans" pitchFamily="34" charset="0"/>
                <a:ea typeface="DM Sans" pitchFamily="34" charset="-122"/>
                <a:cs typeface="DM Sans" pitchFamily="34" charset="-120"/>
              </a:rPr>
              <a:t>"HMT provides a robust, efficient foundation for automated brain tumor detection, balancing accuracy with computational practicality for clinical applications."</a:t>
            </a:r>
            <a:endParaRPr lang="en-US" sz="1450" dirty="0"/>
          </a:p>
        </p:txBody>
      </p:sp>
      <p:sp>
        <p:nvSpPr>
          <p:cNvPr id="21" name="Shape 15"/>
          <p:cNvSpPr/>
          <p:nvPr/>
        </p:nvSpPr>
        <p:spPr>
          <a:xfrm>
            <a:off x="756642" y="6681430"/>
            <a:ext cx="22860" cy="1030843"/>
          </a:xfrm>
          <a:prstGeom prst="rect">
            <a:avLst/>
          </a:prstGeom>
          <a:solidFill>
            <a:srgbClr val="E04F00"/>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826</Words>
  <Application>Microsoft Office PowerPoint</Application>
  <PresentationFormat>Custom</PresentationFormat>
  <Paragraphs>83</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DM Sans</vt:lpstr>
      <vt:lpstr>Calibri</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Hp</cp:lastModifiedBy>
  <cp:revision>3</cp:revision>
  <dcterms:created xsi:type="dcterms:W3CDTF">2025-11-17T10:25:49Z</dcterms:created>
  <dcterms:modified xsi:type="dcterms:W3CDTF">2025-11-17T17:34:00Z</dcterms:modified>
</cp:coreProperties>
</file>